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7"/>
  </p:notesMasterIdLst>
  <p:sldIdLst>
    <p:sldId id="2147377003" r:id="rId5"/>
    <p:sldId id="2147377015" r:id="rId6"/>
    <p:sldId id="2147377055" r:id="rId7"/>
    <p:sldId id="2147377115" r:id="rId8"/>
    <p:sldId id="2142532949" r:id="rId9"/>
    <p:sldId id="2147377061" r:id="rId10"/>
    <p:sldId id="874" r:id="rId11"/>
    <p:sldId id="2147377049" r:id="rId12"/>
    <p:sldId id="2147377054" r:id="rId13"/>
    <p:sldId id="2147377053" r:id="rId14"/>
    <p:sldId id="852" r:id="rId15"/>
    <p:sldId id="837" r:id="rId16"/>
    <p:sldId id="2147377125" r:id="rId17"/>
    <p:sldId id="672" r:id="rId18"/>
    <p:sldId id="673" r:id="rId19"/>
    <p:sldId id="674" r:id="rId20"/>
    <p:sldId id="269" r:id="rId21"/>
    <p:sldId id="2147377116" r:id="rId22"/>
    <p:sldId id="2147377123" r:id="rId23"/>
    <p:sldId id="2147377117" r:id="rId24"/>
    <p:sldId id="2147377126" r:id="rId25"/>
    <p:sldId id="2147377127" r:id="rId26"/>
    <p:sldId id="2147377128" r:id="rId27"/>
    <p:sldId id="2147377129" r:id="rId28"/>
    <p:sldId id="2147377130" r:id="rId29"/>
    <p:sldId id="2147377131" r:id="rId30"/>
    <p:sldId id="2147377132" r:id="rId31"/>
    <p:sldId id="2147377133" r:id="rId32"/>
    <p:sldId id="2147377118" r:id="rId33"/>
    <p:sldId id="2147377119" r:id="rId34"/>
    <p:sldId id="2147377120" r:id="rId35"/>
    <p:sldId id="2147377019" r:id="rId36"/>
  </p:sldIdLst>
  <p:sldSz cx="12192000" cy="6858000"/>
  <p:notesSz cx="7104063" cy="10234613"/>
  <p:defaultTextStyle>
    <a:defPPr>
      <a:defRPr lang="en-US"/>
    </a:defPPr>
    <a:lvl1pPr marL="0" algn="l" defTabSz="9138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946" algn="l" defTabSz="9138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891" algn="l" defTabSz="9138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0837" algn="l" defTabSz="9138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7782" algn="l" defTabSz="9138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4727" algn="l" defTabSz="9138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1674" algn="l" defTabSz="9138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8618" algn="l" defTabSz="9138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5564" algn="l" defTabSz="91389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D033296-03C8-4CEA-A111-AD8ABBA4A4EB}">
          <p14:sldIdLst>
            <p14:sldId id="2147377003"/>
            <p14:sldId id="2147377015"/>
            <p14:sldId id="2147377055"/>
            <p14:sldId id="2147377115"/>
            <p14:sldId id="2142532949"/>
            <p14:sldId id="2147377061"/>
            <p14:sldId id="874"/>
            <p14:sldId id="2147377049"/>
            <p14:sldId id="2147377054"/>
            <p14:sldId id="2147377053"/>
            <p14:sldId id="852"/>
            <p14:sldId id="837"/>
            <p14:sldId id="2147377125"/>
            <p14:sldId id="672"/>
            <p14:sldId id="673"/>
            <p14:sldId id="674"/>
            <p14:sldId id="269"/>
            <p14:sldId id="2147377116"/>
            <p14:sldId id="2147377123"/>
            <p14:sldId id="2147377117"/>
            <p14:sldId id="2147377126"/>
            <p14:sldId id="2147377127"/>
            <p14:sldId id="2147377128"/>
            <p14:sldId id="2147377129"/>
            <p14:sldId id="2147377130"/>
            <p14:sldId id="2147377131"/>
            <p14:sldId id="2147377132"/>
            <p14:sldId id="2147377133"/>
            <p14:sldId id="2147377118"/>
            <p14:sldId id="2147377119"/>
            <p14:sldId id="2147377120"/>
            <p14:sldId id="2147377019"/>
          </p14:sldIdLst>
        </p14:section>
        <p14:section name="Default Section" id="{A1EB9686-0D55-469D-841D-38124BCE5B97}">
          <p14:sldIdLst/>
        </p14:section>
        <p14:section name="Untitled Section" id="{1E09397D-6724-45D0-8FE7-8B243927FF0C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5436878-74AD-980C-0B14-5EB9ED6773C9}" name="Archit Revandkar" initials="AR" userId="Archit Revandkar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6195"/>
    <a:srgbClr val="ED7D31"/>
    <a:srgbClr val="FF6699"/>
    <a:srgbClr val="1494E2"/>
    <a:srgbClr val="0070C0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4DFAB02-2D4A-4D24-A37C-1E4E040E68B9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38863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925408"/>
            <a:ext cx="5683250" cy="4029879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8427" cy="513507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2" y="9721106"/>
            <a:ext cx="3078427" cy="513507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FC9FFF24-4B8B-470D-836C-E16689008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729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8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946" algn="l" defTabSz="9138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891" algn="l" defTabSz="9138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837" algn="l" defTabSz="9138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782" algn="l" defTabSz="9138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727" algn="l" defTabSz="9138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674" algn="l" defTabSz="9138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618" algn="l" defTabSz="9138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564" algn="l" defTabSz="913891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897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0CFE55-0665-A332-11F9-FC13381DC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272237-A2DE-7319-7492-878B43965F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099E24-5E24-4B31-F6C7-6C68891785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3B911-870E-BFCD-43D6-A70752CC90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0160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94181-7741-9545-E232-830E21B11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A471FF-DA17-C4DD-8131-009AEA7DF8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769617-7F5E-958B-732E-6443AFD14C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696923-7BC5-0191-FBD1-20423C56EA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895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B7BFA-52FD-FC12-B232-1D6EAA3D4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26A95A-65C5-C340-8387-56A83FB5C6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1FBB298-8107-CD57-0B0E-2A6E9C8F96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12D26F-E415-663B-33FD-6EAC85A2C0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062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2832F-E794-5169-FAE0-CEC248D229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48753C-477A-0834-B336-B08EC0580B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CFC189-55A5-5F7F-C192-1498E4D2E1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B1FBC5-C246-ACFC-A34C-CB7BA83DF4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45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B95D3F-4B31-A6B5-45DF-69472B68F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3381D1-22CD-1F75-7B20-334F7F8875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9645FF-7ED9-95A3-4F44-CC35C952BC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74F8D6-D2A7-5432-6DDA-FE625B742AA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058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ACF05F-B1C7-7034-D1FF-2EF06F735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431FAC-A793-AFEB-6DA4-AE2ACF7954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BE1E91-30AC-79AD-DE86-9DDB684C91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CAF3C4-27FB-F05D-54C4-6CD68DDBB4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203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73AD4-C1D4-91AF-8A4B-A05E71D24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ADA801-936E-0B43-DAE0-52889BE0C9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E404D0-2E4E-D744-24ED-1A8E2F5234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0F85A8-F926-EAAC-7888-CFEC0C71C4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180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47D90C-ADD2-9944-F972-6E1A83DA4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A8A21B-5E79-B307-599D-7D4D67F484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755D9FB-9F09-EE36-2AB3-A2E6FFE24E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E8C39-DCF3-CCB3-99B6-DC682F40D9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426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8C524-7F24-F031-B50A-97875CC71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9C05C0-5949-40B6-E396-D798FC9136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524554-C195-E9A3-61B1-907CBEE074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0D443C-3586-716A-C26C-1593A12FA5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04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680F9-CDBA-0112-9A67-FBEFB4884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156BC5-1CF9-CEA6-35F3-1685C80B0C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15239D-B444-DE2C-94D9-A21E2AAB4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48658-B524-8EB9-2042-16E4E45C49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243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A30232-1DA7-2840-A351-DA032070D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015161-332D-FAB8-D0B0-383FCD3BA6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BBB4BF-85BF-9D72-A091-FDEE6E4AA3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ABA427-0357-0B7C-3887-E3138EF4D2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007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CF0A9-1910-9B00-6F59-A6E5A6347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3ADAC9-CC24-154F-2A6B-D48E56A891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D0296EE-2704-CDD9-CC11-BD3286A85E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2BF53C-8C39-2ABB-8271-1E9E5B7F13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61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870F5-2F99-C959-B7E8-39F04DA66A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CCE71D-CDE4-D449-7BAA-E2AC6255FA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F274DB-F4B2-0F21-C653-CAC290C02D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EA4E0-4B88-1544-628E-4482F966E6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320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037D2-A8BC-CE44-BEC9-BEB1252356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0E3ADC-4A6E-A324-4C40-1C990C3A56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84809C-A9D9-4638-4FD7-B2F4967652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63E4A5-4431-F7DE-7239-C7BF4E1A29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9FFF24-4B8B-470D-836C-E1668900850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393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ACD8B-302F-4DAA-A946-2E5BFF7DC6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75E60B-B224-4673-AD74-453B9C292D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77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1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3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7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2583E-1DED-4D9A-A9F7-1CE84D715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5CACB-F5BF-4626-97F1-F73C0A9C5F9A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98AD3E-FE04-4F4D-9E5F-D88AEA3FE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EC459-CC8F-40AF-A7C1-2D3BCA87A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5B48-DCEB-4E83-8BA9-95FA92B7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91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D3508-8FA3-498F-9E7F-4C7C86FAE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73F64-C0F0-469B-A37B-A69C0A311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62239-2A0D-4436-BB64-713034E24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5CACB-F5BF-4626-97F1-F73C0A9C5F9A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8C2F-5F06-4052-9E05-E8151E11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97F32-2439-4C71-9AF1-7060097E0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5B48-DCEB-4E83-8BA9-95FA92B7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78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555A9-1BBA-4D2E-928D-78C950529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3662D0-8AFB-417C-BF64-F1F2BC81E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5CACB-F5BF-4626-97F1-F73C0A9C5F9A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9F2907-6804-4235-92EC-34A62998E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3CF888-8ED2-4C5D-8CCA-EF6FE580C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5B48-DCEB-4E83-8BA9-95FA92B7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06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12276-7F44-448A-8FFE-ADCC98E55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5CACB-F5BF-4626-97F1-F73C0A9C5F9A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9B2241-DD54-4BBC-947E-826284585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99CB01-5633-4C4C-891F-B48223D1E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05B48-DCEB-4E83-8BA9-95FA92B7C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196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CE1E8B80-D0CF-46DF-8C68-FEC4C338180F}"/>
              </a:ext>
            </a:extLst>
          </p:cNvPr>
          <p:cNvSpPr txBox="1">
            <a:spLocks/>
          </p:cNvSpPr>
          <p:nvPr userDrawn="1"/>
        </p:nvSpPr>
        <p:spPr>
          <a:xfrm>
            <a:off x="9762088" y="6526475"/>
            <a:ext cx="2239347" cy="299831"/>
          </a:xfrm>
          <a:prstGeom prst="rect">
            <a:avLst/>
          </a:prstGeom>
        </p:spPr>
        <p:txBody>
          <a:bodyPr vert="horz" lIns="74439" tIns="37219" rIns="74439" bIns="37219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40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DC25EE-239B-4C5F-AAD1-255A7D5F1EE2}" type="slidenum">
              <a:rPr lang="en-US" sz="1146" smtClean="0">
                <a:solidFill>
                  <a:schemeClr val="bg1"/>
                </a:solidFill>
              </a:rPr>
              <a:pPr/>
              <a:t>‹#›</a:t>
            </a:fld>
            <a:endParaRPr lang="en-US" sz="1146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559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ddle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947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21ED68-9830-4950-84B9-DFA37FA190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E5CACB-F5BF-4626-97F1-F73C0A9C5F9A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0FC54-A29A-48E9-B947-681F10B266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1" y="635635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B132C-4A69-4A63-98DE-D11C9BB499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05B48-DCEB-4E83-8BA9-95FA92B7C95E}" type="slidenum">
              <a:rPr lang="en-US" smtClean="0"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E6699C-1EA6-6E83-0BCD-2A8693B58596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622397" y="94140"/>
            <a:ext cx="2500029" cy="3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555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87" r:id="rId5"/>
    <p:sldLayoutId id="2147483690" r:id="rId6"/>
  </p:sldLayoutIdLst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3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7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1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7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1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7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nwardgroup.com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hyperlink" Target="https://in.linkedin.com/company/onward-technologie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ree, outdoor, scene, sky&#10;&#10;Description automatically generated">
            <a:extLst>
              <a:ext uri="{FF2B5EF4-FFF2-40B4-BE49-F238E27FC236}">
                <a16:creationId xmlns:a16="http://schemas.microsoft.com/office/drawing/2014/main" id="{8CC513CB-144C-527E-1EAB-D14C3BB528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6434F9-171F-1370-6E55-32BD395B4C3F}"/>
              </a:ext>
            </a:extLst>
          </p:cNvPr>
          <p:cNvSpPr txBox="1"/>
          <p:nvPr/>
        </p:nvSpPr>
        <p:spPr>
          <a:xfrm>
            <a:off x="0" y="2803897"/>
            <a:ext cx="121920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AgentX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LLM Agents MOOC Competition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6D2D4D-439E-1F8A-A35F-D52DE2D3251C}"/>
              </a:ext>
            </a:extLst>
          </p:cNvPr>
          <p:cNvSpPr txBox="1"/>
          <p:nvPr/>
        </p:nvSpPr>
        <p:spPr>
          <a:xfrm>
            <a:off x="9704309" y="5389220"/>
            <a:ext cx="248769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May 2025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2848EB-4C0E-B963-696E-62FCB74B58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4332" y="0"/>
            <a:ext cx="2774644" cy="33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775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97972"/>
            <a:ext cx="11125200" cy="1001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Agent Architecture — </a:t>
            </a:r>
          </a:p>
          <a:p>
            <a:r>
              <a:rPr lang="en-US" dirty="0"/>
              <a:t>A Loop That Improves Itself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497555-0429-8E5E-1397-8569785C02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05451"/>
            <a:ext cx="7892143" cy="34470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Input → Planner → Generator → Judge → Memory → Output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lang="en-IN" sz="2000" dirty="0"/>
              <a:t>↘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Feedback Loop 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Role-specific prompts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In-memory semantic recall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Git-native + CI/CD ready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Supports Hugging Face or BYOM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387C97-9F26-CA13-2E79-2A325C1C5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179" y="3558518"/>
            <a:ext cx="5382981" cy="32015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AB166D-061C-1DBE-4485-E263D5662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9027" y="1293853"/>
            <a:ext cx="3132973" cy="18949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5BA180-A75D-2CF6-F4AD-2FC7E0626A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2361" y="1293853"/>
            <a:ext cx="2489328" cy="170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562842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119743"/>
            <a:ext cx="12072257" cy="9797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Competitive Landscape — </a:t>
            </a:r>
          </a:p>
          <a:p>
            <a:r>
              <a:rPr lang="en-US" dirty="0"/>
              <a:t>Why AgentX Is Unique</a:t>
            </a:r>
            <a:endParaRPr lang="en-IN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4F4B049-6C8F-1084-9A89-6163BC90E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573961"/>
              </p:ext>
            </p:extLst>
          </p:nvPr>
        </p:nvGraphicFramePr>
        <p:xfrm>
          <a:off x="239486" y="1532413"/>
          <a:ext cx="11419113" cy="3322614"/>
        </p:xfrm>
        <a:graphic>
          <a:graphicData uri="http://schemas.openxmlformats.org/drawingml/2006/table">
            <a:tbl>
              <a:tblPr/>
              <a:tblGrid>
                <a:gridCol w="3806371">
                  <a:extLst>
                    <a:ext uri="{9D8B030D-6E8A-4147-A177-3AD203B41FA5}">
                      <a16:colId xmlns:a16="http://schemas.microsoft.com/office/drawing/2014/main" val="3855112359"/>
                    </a:ext>
                  </a:extLst>
                </a:gridCol>
                <a:gridCol w="3806371">
                  <a:extLst>
                    <a:ext uri="{9D8B030D-6E8A-4147-A177-3AD203B41FA5}">
                      <a16:colId xmlns:a16="http://schemas.microsoft.com/office/drawing/2014/main" val="388974260"/>
                    </a:ext>
                  </a:extLst>
                </a:gridCol>
                <a:gridCol w="3806371">
                  <a:extLst>
                    <a:ext uri="{9D8B030D-6E8A-4147-A177-3AD203B41FA5}">
                      <a16:colId xmlns:a16="http://schemas.microsoft.com/office/drawing/2014/main" val="2112244263"/>
                    </a:ext>
                  </a:extLst>
                </a:gridCol>
              </a:tblGrid>
              <a:tr h="553769">
                <a:tc>
                  <a:txBody>
                    <a:bodyPr/>
                    <a:lstStyle/>
                    <a:p>
                      <a:r>
                        <a:rPr lang="en-IN" sz="2400" b="1" dirty="0"/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Legacy Tools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AgentX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7028911"/>
                  </a:ext>
                </a:extLst>
              </a:tr>
              <a:tr h="553769">
                <a:tc>
                  <a:txBody>
                    <a:bodyPr/>
                    <a:lstStyle/>
                    <a:p>
                      <a:r>
                        <a:rPr lang="en-IN" sz="2400" dirty="0"/>
                        <a:t>AI-Generated Output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3392473"/>
                  </a:ext>
                </a:extLst>
              </a:tr>
              <a:tr h="553769">
                <a:tc>
                  <a:txBody>
                    <a:bodyPr/>
                    <a:lstStyle/>
                    <a:p>
                      <a:r>
                        <a:rPr lang="en-IN" sz="2400"/>
                        <a:t>IREB/UAT Compliance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9771969"/>
                  </a:ext>
                </a:extLst>
              </a:tr>
              <a:tr h="553769">
                <a:tc>
                  <a:txBody>
                    <a:bodyPr/>
                    <a:lstStyle/>
                    <a:p>
                      <a:r>
                        <a:rPr lang="en-IN" sz="2400"/>
                        <a:t>GitOps Integration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8923024"/>
                  </a:ext>
                </a:extLst>
              </a:tr>
              <a:tr h="553769">
                <a:tc>
                  <a:txBody>
                    <a:bodyPr/>
                    <a:lstStyle/>
                    <a:p>
                      <a:r>
                        <a:rPr lang="en-IN" sz="2400"/>
                        <a:t>Quality Gating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2591459"/>
                  </a:ext>
                </a:extLst>
              </a:tr>
              <a:tr h="553769">
                <a:tc>
                  <a:txBody>
                    <a:bodyPr/>
                    <a:lstStyle/>
                    <a:p>
                      <a:r>
                        <a:rPr lang="en-IN" sz="2400"/>
                        <a:t>Learning Memory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924257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0F71B9A-264C-23AB-4411-439DB1941F00}"/>
              </a:ext>
            </a:extLst>
          </p:cNvPr>
          <p:cNvSpPr txBox="1"/>
          <p:nvPr/>
        </p:nvSpPr>
        <p:spPr>
          <a:xfrm>
            <a:off x="239485" y="5482777"/>
            <a:ext cx="76417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AgentX leads in automation, compliance, and judgment.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72621120"/>
      </p:ext>
    </p:extLst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4CC24-1E06-46F5-B4ED-A0C4F19C1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6089"/>
            <a:ext cx="10765971" cy="105111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defTabSz="913891" eaLnBrk="0" hangingPunct="0"/>
            <a:r>
              <a:rPr lang="en-US" sz="4000" b="1" dirty="0">
                <a:solidFill>
                  <a:srgbClr val="2E67B2"/>
                </a:solidFill>
                <a:latin typeface="+mn-lt"/>
                <a:ea typeface="Calibri Bold" panose="020F0702030404030204" pitchFamily="34" charset="0"/>
                <a:cs typeface="Arial" panose="020B0604020202020204" pitchFamily="34" charset="0"/>
              </a:rPr>
              <a:t>Go-To-Market Strategy — </a:t>
            </a:r>
            <a:br>
              <a:rPr lang="en-US" sz="4000" b="1" dirty="0">
                <a:solidFill>
                  <a:srgbClr val="2E67B2"/>
                </a:solidFill>
                <a:latin typeface="+mn-lt"/>
                <a:ea typeface="Calibri Bold" panose="020F0702030404030204" pitchFamily="34" charset="0"/>
                <a:cs typeface="Arial" panose="020B0604020202020204" pitchFamily="34" charset="0"/>
              </a:rPr>
            </a:br>
            <a:r>
              <a:rPr lang="en-US" sz="4000" b="1" dirty="0">
                <a:solidFill>
                  <a:srgbClr val="2E67B2"/>
                </a:solidFill>
                <a:latin typeface="+mn-lt"/>
                <a:ea typeface="Calibri Bold" panose="020F0702030404030204" pitchFamily="34" charset="0"/>
                <a:cs typeface="Arial" panose="020B0604020202020204" pitchFamily="34" charset="0"/>
              </a:rPr>
              <a:t>From Pilots to Scale</a:t>
            </a: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31844B2F-75E1-FEFF-BC3A-06B0D16985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12627"/>
            <a:ext cx="12006943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OEM Direct Pilots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Community GitHub + Hugging Face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Domain Expansion (Auto → Aero → Health)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Channel Partners (ALM/MBSE Integrators)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Thought Leadership Content</a:t>
            </a:r>
          </a:p>
        </p:txBody>
      </p:sp>
    </p:spTree>
    <p:extLst>
      <p:ext uri="{BB962C8B-B14F-4D97-AF65-F5344CB8AC3E}">
        <p14:creationId xmlns:p14="http://schemas.microsoft.com/office/powerpoint/2010/main" val="1057392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5DA637-F290-7406-A175-0FC69F131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EEB1F-9308-A66D-28C0-564CA7473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6089"/>
            <a:ext cx="10765971" cy="105111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defTabSz="913891" eaLnBrk="0" hangingPunct="0"/>
            <a:r>
              <a:rPr lang="en-US" sz="4000" b="1" dirty="0">
                <a:solidFill>
                  <a:srgbClr val="2E67B2"/>
                </a:solidFill>
                <a:latin typeface="+mn-lt"/>
                <a:ea typeface="Calibri Bold" panose="020F0702030404030204" pitchFamily="34" charset="0"/>
                <a:cs typeface="Arial" panose="020B0604020202020204" pitchFamily="34" charset="0"/>
              </a:rPr>
              <a:t>Revenue Model — Tiered with Add-Ons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06B994-F9D7-F6CE-EE34-450FF70BF2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245380"/>
              </p:ext>
            </p:extLst>
          </p:nvPr>
        </p:nvGraphicFramePr>
        <p:xfrm>
          <a:off x="435429" y="1737066"/>
          <a:ext cx="10515600" cy="2286000"/>
        </p:xfrm>
        <a:graphic>
          <a:graphicData uri="http://schemas.openxmlformats.org/drawingml/2006/table">
            <a:tbl>
              <a:tblPr/>
              <a:tblGrid>
                <a:gridCol w="2656114">
                  <a:extLst>
                    <a:ext uri="{9D8B030D-6E8A-4147-A177-3AD203B41FA5}">
                      <a16:colId xmlns:a16="http://schemas.microsoft.com/office/drawing/2014/main" val="2393437892"/>
                    </a:ext>
                  </a:extLst>
                </a:gridCol>
                <a:gridCol w="4354286">
                  <a:extLst>
                    <a:ext uri="{9D8B030D-6E8A-4147-A177-3AD203B41FA5}">
                      <a16:colId xmlns:a16="http://schemas.microsoft.com/office/drawing/2014/main" val="247455629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14832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2400" b="1" dirty="0"/>
                        <a:t>Tier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Offering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Price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4135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Starter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4 Agents, SaaS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$99K/year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87071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Growth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Full VPC, compliance checks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$250–300K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544649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Enterprise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On-prem, fine-tuned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$400–600K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872204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Custom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BYOM, Air-gapped, defense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$600K+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02302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C9B1F53-DBBE-1EBF-6015-A469FD488919}"/>
              </a:ext>
            </a:extLst>
          </p:cNvPr>
          <p:cNvSpPr txBox="1"/>
          <p:nvPr/>
        </p:nvSpPr>
        <p:spPr>
          <a:xfrm>
            <a:off x="435429" y="4715103"/>
            <a:ext cx="62048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/>
              <a:t>🔌 Add-ons: HF fine-tune, SDKs, SOC2 Toolkit</a:t>
            </a:r>
          </a:p>
        </p:txBody>
      </p:sp>
    </p:spTree>
    <p:extLst>
      <p:ext uri="{BB962C8B-B14F-4D97-AF65-F5344CB8AC3E}">
        <p14:creationId xmlns:p14="http://schemas.microsoft.com/office/powerpoint/2010/main" val="2799037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036299" cy="72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Funding Ask — Built for Expansion</a:t>
            </a:r>
            <a:endParaRPr lang="en-IN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65E5AAA-9A88-6549-7CBD-2C77AB1B54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82176"/>
            <a:ext cx="8001000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sz="2400" dirty="0"/>
              <a:t>💰 $5M for 10% equity</a:t>
            </a:r>
          </a:p>
          <a:p>
            <a:br>
              <a:rPr lang="en-IN" sz="2400" dirty="0"/>
            </a:br>
            <a:r>
              <a:rPr lang="en-IN" sz="2400" dirty="0"/>
              <a:t>📈 Preferred rights for follow-on $5M</a:t>
            </a:r>
          </a:p>
          <a:p>
            <a:endParaRPr lang="en-IN" sz="2400" dirty="0"/>
          </a:p>
          <a:p>
            <a:r>
              <a:rPr lang="en-IN" sz="2400" dirty="0"/>
              <a:t>🔧 Usage:</a:t>
            </a:r>
          </a:p>
          <a:p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40% Team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25% Sales/GTM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20% Infra/LLMs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15% Chatbot + Tuning</a:t>
            </a:r>
          </a:p>
        </p:txBody>
      </p:sp>
    </p:spTree>
    <p:extLst>
      <p:ext uri="{BB962C8B-B14F-4D97-AF65-F5344CB8AC3E}">
        <p14:creationId xmlns:p14="http://schemas.microsoft.com/office/powerpoint/2010/main" val="3988101935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036299" cy="72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GTM Traction + Execution Path to $10M+</a:t>
            </a:r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74833F4-0715-7445-CD03-E766AC06E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856" y="3990318"/>
            <a:ext cx="1147354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2400" dirty="0"/>
              <a:t>✅ LOIs signed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lang="en-IN" sz="2400" dirty="0"/>
            </a:br>
            <a:r>
              <a:rPr lang="en-IN" sz="2400" dirty="0"/>
              <a:t>✅ GitOps-native = easy onboarding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lang="en-IN" sz="2400" dirty="0"/>
            </a:br>
            <a:r>
              <a:rPr lang="en-IN" sz="2400" dirty="0"/>
              <a:t>✅ White-label ready for ALM ecosystem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AC70735-FE44-B483-7223-F31FC76359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6116446"/>
              </p:ext>
            </p:extLst>
          </p:nvPr>
        </p:nvGraphicFramePr>
        <p:xfrm>
          <a:off x="195035" y="1139236"/>
          <a:ext cx="11473541" cy="2289764"/>
        </p:xfrm>
        <a:graphic>
          <a:graphicData uri="http://schemas.openxmlformats.org/drawingml/2006/table">
            <a:tbl>
              <a:tblPr/>
              <a:tblGrid>
                <a:gridCol w="2294708">
                  <a:extLst>
                    <a:ext uri="{9D8B030D-6E8A-4147-A177-3AD203B41FA5}">
                      <a16:colId xmlns:a16="http://schemas.microsoft.com/office/drawing/2014/main" val="1633368812"/>
                    </a:ext>
                  </a:extLst>
                </a:gridCol>
                <a:gridCol w="2837308">
                  <a:extLst>
                    <a:ext uri="{9D8B030D-6E8A-4147-A177-3AD203B41FA5}">
                      <a16:colId xmlns:a16="http://schemas.microsoft.com/office/drawing/2014/main" val="9415089"/>
                    </a:ext>
                  </a:extLst>
                </a:gridCol>
                <a:gridCol w="1752109">
                  <a:extLst>
                    <a:ext uri="{9D8B030D-6E8A-4147-A177-3AD203B41FA5}">
                      <a16:colId xmlns:a16="http://schemas.microsoft.com/office/drawing/2014/main" val="1154627290"/>
                    </a:ext>
                  </a:extLst>
                </a:gridCol>
                <a:gridCol w="2294708">
                  <a:extLst>
                    <a:ext uri="{9D8B030D-6E8A-4147-A177-3AD203B41FA5}">
                      <a16:colId xmlns:a16="http://schemas.microsoft.com/office/drawing/2014/main" val="1900126844"/>
                    </a:ext>
                  </a:extLst>
                </a:gridCol>
                <a:gridCol w="2294708">
                  <a:extLst>
                    <a:ext uri="{9D8B030D-6E8A-4147-A177-3AD203B41FA5}">
                      <a16:colId xmlns:a16="http://schemas.microsoft.com/office/drawing/2014/main" val="3297622710"/>
                    </a:ext>
                  </a:extLst>
                </a:gridCol>
              </a:tblGrid>
              <a:tr h="572441">
                <a:tc>
                  <a:txBody>
                    <a:bodyPr/>
                    <a:lstStyle/>
                    <a:p>
                      <a:r>
                        <a:rPr lang="en-IN" sz="2400" b="1" dirty="0"/>
                        <a:t>Phase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Channel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CAC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Conv.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Revenue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507656"/>
                  </a:ext>
                </a:extLst>
              </a:tr>
              <a:tr h="572441">
                <a:tc>
                  <a:txBody>
                    <a:bodyPr/>
                    <a:lstStyle/>
                    <a:p>
                      <a:r>
                        <a:rPr lang="en-IN" sz="2400"/>
                        <a:t>Pilot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Direct OEMs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$2K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25%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$300K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1258488"/>
                  </a:ext>
                </a:extLst>
              </a:tr>
              <a:tr h="572441">
                <a:tc>
                  <a:txBody>
                    <a:bodyPr/>
                    <a:lstStyle/>
                    <a:p>
                      <a:r>
                        <a:rPr lang="en-IN" sz="2400"/>
                        <a:t>Open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GitHub/HF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$50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8%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$600K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0079882"/>
                  </a:ext>
                </a:extLst>
              </a:tr>
              <a:tr h="572441">
                <a:tc>
                  <a:txBody>
                    <a:bodyPr/>
                    <a:lstStyle/>
                    <a:p>
                      <a:r>
                        <a:rPr lang="en-IN" sz="2400"/>
                        <a:t>Scale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Webinars/Partners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$500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18%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$1.2M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9480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5072060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036299" cy="72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Team — Experts in AI, GTM, and SDVs</a:t>
            </a:r>
            <a:endParaRPr lang="en-IN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637DB2B-E252-BE65-CBB4-A566F87A37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71754"/>
            <a:ext cx="11908971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2400" dirty="0"/>
              <a:t>👥</a:t>
            </a:r>
            <a:r>
              <a:rPr lang="en-US" sz="2400" dirty="0"/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Core Members: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Mohinder Pandey – Product (SDV/MBSE)</a:t>
            </a: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Ranjit Jagtap – LLM Architect</a:t>
            </a: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Chaitanya Kulkarni – DevOps, ALM</a:t>
            </a: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Deepak Garg – GTM &amp; Tier-1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EB1CFF-BADD-EA35-98F4-5146DD6E510B}"/>
              </a:ext>
            </a:extLst>
          </p:cNvPr>
          <p:cNvSpPr txBox="1"/>
          <p:nvPr/>
        </p:nvSpPr>
        <p:spPr>
          <a:xfrm>
            <a:off x="0" y="4752006"/>
            <a:ext cx="85017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🎓 Advisors: OEM CTOs, Safety Auditors, </a:t>
            </a:r>
            <a:r>
              <a:rPr lang="en-US" sz="2400" dirty="0" err="1"/>
              <a:t>GenAI</a:t>
            </a:r>
            <a:r>
              <a:rPr lang="en-US" sz="2400" dirty="0"/>
              <a:t> researchers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703370877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980FE598-FBEF-1855-CE29-1619571A2182}"/>
              </a:ext>
            </a:extLst>
          </p:cNvPr>
          <p:cNvSpPr txBox="1"/>
          <p:nvPr/>
        </p:nvSpPr>
        <p:spPr>
          <a:xfrm>
            <a:off x="30793" y="-786"/>
            <a:ext cx="671982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IN" dirty="0"/>
              <a:t>Summary — Why AgentX Wins</a:t>
            </a:r>
            <a:endParaRPr lang="en-GB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7D92115-DD92-917C-EC9E-F216460BB6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47954"/>
            <a:ext cx="11908971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IN" sz="2400" dirty="0"/>
              <a:t>✅ First judged, editable LLM agent system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lang="en-IN" sz="2400" dirty="0"/>
            </a:br>
            <a:r>
              <a:rPr lang="en-IN" sz="2400" dirty="0"/>
              <a:t>✅ 70–80% effort reduction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lang="en-IN" sz="2400" dirty="0"/>
            </a:br>
            <a:r>
              <a:rPr lang="en-IN" sz="2400" dirty="0"/>
              <a:t>✅ ASPICE, IREB, GitOps aligned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lang="en-IN" sz="2400" dirty="0"/>
            </a:br>
            <a:r>
              <a:rPr lang="en-IN" sz="2400" dirty="0"/>
              <a:t>✅ Pilot success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lang="en-IN" sz="2400" dirty="0"/>
            </a:br>
            <a:r>
              <a:rPr lang="en-IN" sz="2400" dirty="0"/>
              <a:t>✅ Scalable across SDVs, Aero, Health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204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03139-41D8-58AB-9388-F3861F0F9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C692EEC2-D209-D3F3-A6CF-11CC9594B7E3}"/>
              </a:ext>
            </a:extLst>
          </p:cNvPr>
          <p:cNvSpPr txBox="1"/>
          <p:nvPr/>
        </p:nvSpPr>
        <p:spPr>
          <a:xfrm>
            <a:off x="0" y="76200"/>
            <a:ext cx="9144000" cy="10559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Vision Beyond 2029 — </a:t>
            </a:r>
          </a:p>
          <a:p>
            <a:r>
              <a:rPr lang="en-US" dirty="0"/>
              <a:t>Platform for All Engineering</a:t>
            </a:r>
            <a:endParaRPr lang="en-IN" dirty="0"/>
          </a:p>
        </p:txBody>
      </p:sp>
      <p:sp>
        <p:nvSpPr>
          <p:cNvPr id="27" name="Rectangle 3">
            <a:extLst>
              <a:ext uri="{FF2B5EF4-FFF2-40B4-BE49-F238E27FC236}">
                <a16:creationId xmlns:a16="http://schemas.microsoft.com/office/drawing/2014/main" id="{B5A5A0D3-B1CD-6C3D-DA22-A2ABC543F5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481354"/>
            <a:ext cx="1171302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Domain-neutral agent platform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Integrated with ALM, MBSE, HIL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BYOM, regulation-aware agents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Native ISO 21434, EU AI Act compliance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Multi-modal reasoning</a:t>
            </a:r>
          </a:p>
        </p:txBody>
      </p:sp>
    </p:spTree>
    <p:extLst>
      <p:ext uri="{BB962C8B-B14F-4D97-AF65-F5344CB8AC3E}">
        <p14:creationId xmlns:p14="http://schemas.microsoft.com/office/powerpoint/2010/main" val="2698429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CE89E-A7FB-6B84-1871-1B86118E0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855DD3AC-A9D8-8AAC-133A-95BDAE9F328D}"/>
              </a:ext>
            </a:extLst>
          </p:cNvPr>
          <p:cNvSpPr txBox="1"/>
          <p:nvPr/>
        </p:nvSpPr>
        <p:spPr>
          <a:xfrm>
            <a:off x="30793" y="-786"/>
            <a:ext cx="671982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IN" dirty="0"/>
              <a:t>10-Year Revenue Projection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CA77E65-57C3-A685-FEDA-15BBDC013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5275878"/>
              </p:ext>
            </p:extLst>
          </p:nvPr>
        </p:nvGraphicFramePr>
        <p:xfrm>
          <a:off x="478971" y="1075214"/>
          <a:ext cx="10515600" cy="50292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183032717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23786909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5499952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2400" b="1" dirty="0"/>
                        <a:t>Year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Focus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Revenue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933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2025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MVP Pilots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$1.2M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50422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Toolchain Release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$4.5M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382038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2027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Aero + MBSE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$12M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046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2028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Health + Defense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$35M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99954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2029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Enterprise Suite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$100M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066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2030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Sys.5/6 Expansion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$150M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314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MBSE DevOps Copilot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$250M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57940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Code Export Engine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$400M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39766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2033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Predictive Suite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$600M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82169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2034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Licensing Ecosystem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$1B+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8607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8806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9F798-8BB6-9B04-93E6-005A6E2AC0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9086" y="1691596"/>
            <a:ext cx="7456714" cy="2889114"/>
          </a:xfrm>
        </p:spPr>
        <p:txBody>
          <a:bodyPr anchor="b">
            <a:normAutofit/>
          </a:bodyPr>
          <a:lstStyle/>
          <a:p>
            <a:pPr algn="l" defTabSz="913891"/>
            <a:r>
              <a:rPr lang="en-US" sz="4400" b="1" dirty="0">
                <a:latin typeface="+mn-lt"/>
                <a:ea typeface="+mn-ea"/>
                <a:cs typeface="+mn-cs"/>
              </a:rPr>
              <a:t>AgentX: LLM Agents for Intelligent Requirements </a:t>
            </a:r>
            <a:br>
              <a:rPr lang="en-US" sz="4400" b="1" dirty="0">
                <a:latin typeface="+mn-lt"/>
                <a:ea typeface="+mn-ea"/>
                <a:cs typeface="+mn-cs"/>
              </a:rPr>
            </a:br>
            <a:r>
              <a:rPr lang="en-US" sz="4400" b="1" dirty="0">
                <a:latin typeface="+mn-lt"/>
                <a:ea typeface="+mn-ea"/>
                <a:cs typeface="+mn-cs"/>
              </a:rPr>
              <a:t>&amp; Test Case Automation</a:t>
            </a:r>
            <a:endParaRPr lang="en-IN" sz="4400" b="1" dirty="0">
              <a:latin typeface="+mn-lt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BC291-8464-0200-419B-5407A73F7A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5286" y="4740007"/>
            <a:ext cx="6281057" cy="1147863"/>
          </a:xfrm>
        </p:spPr>
        <p:txBody>
          <a:bodyPr lIns="91440" tIns="45720" rIns="91440" bIns="45720" anchor="t">
            <a:normAutofit/>
          </a:bodyPr>
          <a:lstStyle/>
          <a:p>
            <a:pPr algn="l"/>
            <a:r>
              <a:rPr lang="en-US" dirty="0"/>
              <a:t>Agents for Customer Requirements, System Requirements, System Testcases and Customer Testcases</a:t>
            </a:r>
            <a:endParaRPr lang="en-IN" dirty="0"/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7B1CD6AA-3C63-B260-BD6C-2E08CDF37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82886" cy="687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0461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DBA7E5-EE57-2440-61D3-4377A807E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7F668C90-2B0E-0108-6BF6-540C241F92A6}"/>
              </a:ext>
            </a:extLst>
          </p:cNvPr>
          <p:cNvSpPr txBox="1"/>
          <p:nvPr/>
        </p:nvSpPr>
        <p:spPr>
          <a:xfrm>
            <a:off x="0" y="0"/>
            <a:ext cx="9862457" cy="10450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IN" dirty="0"/>
              <a:t>Technical Architecture — </a:t>
            </a:r>
          </a:p>
          <a:p>
            <a:r>
              <a:rPr lang="en-IN" dirty="0"/>
              <a:t>Intelligent Agent Loop Meets MBSE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CFBF6658-4E4A-3360-F0E6-9EF46C9BF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743" y="1431137"/>
            <a:ext cx="212271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3EC03DBF-F515-EE28-397D-C5C9869A70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64134"/>
            <a:ext cx="7217229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🔁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Agent Loop Architecture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Planner → Generator → Judge → Memory → Simulator →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Codegen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📐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MBSE Integration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Auto-generates models (Capella,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MagicDraw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</a:t>
            </a: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Maps Sys.1 to Sys.4</a:t>
            </a: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Exports embedded code blocks &amp; test coverage mappings</a:t>
            </a: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🧪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Simulation +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Codegen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Layer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Supports UML/Plant/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SystemC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scenarios</a:t>
            </a: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Links test snapshots and results to outputs</a:t>
            </a: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CI-ready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GitOps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export for traceability</a:t>
            </a:r>
          </a:p>
          <a:p>
            <a:pPr marL="799846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🔐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Security &amp; Audit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BYOM support (Bring Your Own Model/LLM)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Role-based access and audit logs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VPC-ready sandbox deployment</a:t>
            </a:r>
          </a:p>
        </p:txBody>
      </p:sp>
      <p:pic>
        <p:nvPicPr>
          <p:cNvPr id="8" name="Picture 7" descr="A diagram of a customer data&#10;&#10;Description automatically generated">
            <a:extLst>
              <a:ext uri="{FF2B5EF4-FFF2-40B4-BE49-F238E27FC236}">
                <a16:creationId xmlns:a16="http://schemas.microsoft.com/office/drawing/2014/main" id="{17F427A3-C24D-DE95-3B6C-E4268F406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6275" y="2199834"/>
            <a:ext cx="5055725" cy="337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70324-CBBE-AAB2-625A-5CA8A8B80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823311DB-EBBF-B820-7BBE-11311E1AB1CD}"/>
              </a:ext>
            </a:extLst>
          </p:cNvPr>
          <p:cNvSpPr txBox="1"/>
          <p:nvPr/>
        </p:nvSpPr>
        <p:spPr>
          <a:xfrm>
            <a:off x="30793" y="-787"/>
            <a:ext cx="6870750" cy="11111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Built for Compliance — </a:t>
            </a:r>
          </a:p>
          <a:p>
            <a:r>
              <a:rPr lang="en-US" dirty="0"/>
              <a:t>IREB, ASPICE, ISO, EU AI Act</a:t>
            </a:r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97FE543-EEB3-406B-3521-676C5FBD8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1418430"/>
            <a:ext cx="6096000" cy="458587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2400" dirty="0"/>
              <a:t>📋 </a:t>
            </a:r>
            <a:r>
              <a:rPr lang="en-IN" sz="2400" b="1" dirty="0"/>
              <a:t>Automated Compliance from Day 1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✅ IREB Checklist Enforcement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✅ ASPICE Workflow Coverage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✅ ISO 26262 Safety Mapping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✅ ISO 21434 Threat Modelling Hooks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r>
              <a:rPr lang="en-IN" sz="2400" dirty="0"/>
              <a:t>🧠 </a:t>
            </a:r>
            <a:r>
              <a:rPr lang="en-IN" sz="2400" b="1" dirty="0"/>
              <a:t>EU AI Act Readiness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Explainability via Judge feedback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Decision trace logs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Exportable audit trails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r>
              <a:rPr lang="en-IN" sz="2400" dirty="0"/>
              <a:t>🧾 </a:t>
            </a:r>
            <a:r>
              <a:rPr lang="en-IN" sz="2400" b="1" dirty="0"/>
              <a:t>Role-Based Compliance Reports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Document who edited what, and why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Full traceability from input to output</a:t>
            </a:r>
          </a:p>
        </p:txBody>
      </p:sp>
    </p:spTree>
    <p:extLst>
      <p:ext uri="{BB962C8B-B14F-4D97-AF65-F5344CB8AC3E}">
        <p14:creationId xmlns:p14="http://schemas.microsoft.com/office/powerpoint/2010/main" val="2959606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7E0154-9A0F-0D6B-179F-9CA55F638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DC299F1F-2AA2-4713-CB57-BCFAB6282B7C}"/>
              </a:ext>
            </a:extLst>
          </p:cNvPr>
          <p:cNvSpPr txBox="1"/>
          <p:nvPr/>
        </p:nvSpPr>
        <p:spPr>
          <a:xfrm>
            <a:off x="-1" y="0"/>
            <a:ext cx="7217229" cy="10885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What the Output Looks Like — Structured, Traceable, Editable</a:t>
            </a:r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E61D115-1599-083E-1602-D30A4A0009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1334546"/>
            <a:ext cx="8305799" cy="526297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2400" dirty="0"/>
              <a:t>🧾 </a:t>
            </a:r>
            <a:r>
              <a:rPr lang="en-IN" sz="2400" b="1" dirty="0"/>
              <a:t>Sample Outputs</a:t>
            </a:r>
          </a:p>
          <a:p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Sys.1 to Sys.5: Structured and labelled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Judge comments with quality scores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UAT-aligned test cases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MBSE diagrams generated from system models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Code stubs (Rust/C++) with embedded function contracts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🎯 </a:t>
            </a:r>
            <a:r>
              <a:rPr lang="en-IN" sz="2400" b="1" dirty="0"/>
              <a:t>Every output is ready for ALM upload, audit, and reuse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781517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0C5DC5-1D2A-2A78-D76B-A1ECD7BDE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C66DA1B4-3BB7-CE0E-590D-8B54C8B54F0A}"/>
              </a:ext>
            </a:extLst>
          </p:cNvPr>
          <p:cNvSpPr txBox="1"/>
          <p:nvPr/>
        </p:nvSpPr>
        <p:spPr>
          <a:xfrm>
            <a:off x="0" y="76200"/>
            <a:ext cx="6868886" cy="892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Deployment Options — SaaS, VPC, On-Prem, Air-Gapped</a:t>
            </a:r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529684F-FEE4-C912-8E5C-A4C8B7196D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11044"/>
            <a:ext cx="11473543" cy="55707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2400" dirty="0"/>
              <a:t>🚀 </a:t>
            </a:r>
            <a:r>
              <a:rPr lang="en-IN" sz="2400" b="1" dirty="0"/>
              <a:t>Flexible Deployment Paths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GitHub Codespaces (developer access)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Hugging Face Demo (public showcase)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VPC-Hosted Pilots (OEM testing)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On-Prem or Air-Gapped for defense/regulated domains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000" dirty="0"/>
          </a:p>
          <a:p>
            <a:r>
              <a:rPr lang="en-IN" sz="2400" dirty="0"/>
              <a:t>🛠️ </a:t>
            </a:r>
            <a:r>
              <a:rPr lang="en-IN" sz="2400" b="1" dirty="0"/>
              <a:t>Roadmap Integrations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Jenkins CI Plugin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VSCode Agent Plugin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MBSE Toolchain Adapter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🌐 </a:t>
            </a:r>
            <a:r>
              <a:rPr lang="en-IN" sz="2400" b="1" dirty="0"/>
              <a:t>Native GitOps pipeline for commit/track/reuse integration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176293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2E302-ADFD-E147-4EB0-767D3384E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419DB9EB-87D5-BAF8-8E39-BC7BEA907905}"/>
              </a:ext>
            </a:extLst>
          </p:cNvPr>
          <p:cNvSpPr txBox="1"/>
          <p:nvPr/>
        </p:nvSpPr>
        <p:spPr>
          <a:xfrm>
            <a:off x="30794" y="76200"/>
            <a:ext cx="9559520" cy="8817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Join Us — </a:t>
            </a:r>
          </a:p>
          <a:p>
            <a:r>
              <a:rPr lang="en-US" dirty="0"/>
              <a:t>Revolutionize Engineering With AI Agents</a:t>
            </a:r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039B47D-E0D6-6026-97D8-73B917ABF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93" y="1461975"/>
            <a:ext cx="11473543" cy="458587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2400" dirty="0"/>
              <a:t>💰 </a:t>
            </a:r>
            <a:r>
              <a:rPr lang="en-IN" sz="2400" b="1" dirty="0"/>
              <a:t>Investment Ask</a:t>
            </a:r>
            <a:r>
              <a:rPr lang="en-IN" sz="2400" dirty="0"/>
              <a:t>: $5M for 10% equity</a:t>
            </a:r>
          </a:p>
          <a:p>
            <a:br>
              <a:rPr lang="en-IN" sz="2400" dirty="0"/>
            </a:br>
            <a:r>
              <a:rPr lang="en-IN" sz="2400" dirty="0"/>
              <a:t>📈 </a:t>
            </a:r>
            <a:r>
              <a:rPr lang="en-IN" sz="2400" b="1" dirty="0"/>
              <a:t>Preferred Rights</a:t>
            </a:r>
            <a:r>
              <a:rPr lang="en-IN" sz="2400" dirty="0"/>
              <a:t>: Next $5M round at higher valuation</a:t>
            </a:r>
          </a:p>
          <a:p>
            <a:endParaRPr lang="en-IN" sz="2400" dirty="0"/>
          </a:p>
          <a:p>
            <a:r>
              <a:rPr lang="en-IN" sz="2400" dirty="0"/>
              <a:t>🧠 </a:t>
            </a:r>
            <a:r>
              <a:rPr lang="en-IN" sz="2400" b="1" dirty="0"/>
              <a:t>Strategic Needs</a:t>
            </a:r>
            <a:r>
              <a:rPr lang="en-IN" sz="2400" dirty="0"/>
              <a:t>:</a:t>
            </a:r>
          </a:p>
          <a:p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OEM Pilot Partners (Auto, Aero, Health)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Regulatory Advisors (ISO, EU AI Act)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Channel Partners (ALM/MBSE vendors)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🌟 </a:t>
            </a:r>
            <a:r>
              <a:rPr lang="en-IN" sz="2400" b="1" dirty="0"/>
              <a:t>Vision</a:t>
            </a:r>
            <a:r>
              <a:rPr lang="en-IN" sz="2400" dirty="0"/>
              <a:t>: Build the most trusted AI Agent system for engineering</a:t>
            </a:r>
          </a:p>
        </p:txBody>
      </p:sp>
    </p:spTree>
    <p:extLst>
      <p:ext uri="{BB962C8B-B14F-4D97-AF65-F5344CB8AC3E}">
        <p14:creationId xmlns:p14="http://schemas.microsoft.com/office/powerpoint/2010/main" val="5029499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7F0D5-AFF9-B1ED-BD08-649DD7FB1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BCA78354-A119-7575-4FA3-3455EE6907E1}"/>
              </a:ext>
            </a:extLst>
          </p:cNvPr>
          <p:cNvSpPr txBox="1"/>
          <p:nvPr/>
        </p:nvSpPr>
        <p:spPr>
          <a:xfrm>
            <a:off x="30793" y="-787"/>
            <a:ext cx="6816321" cy="11002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Roadmap Milestones — </a:t>
            </a:r>
          </a:p>
          <a:p>
            <a:r>
              <a:rPr lang="en-US" dirty="0"/>
              <a:t>Sys.3 to Sys.4 and Beyond</a:t>
            </a:r>
            <a:endParaRPr lang="en-IN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E675DF1-53D1-3ABC-63DD-F6A2061883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589267"/>
              </p:ext>
            </p:extLst>
          </p:nvPr>
        </p:nvGraphicFramePr>
        <p:xfrm>
          <a:off x="96107" y="1636461"/>
          <a:ext cx="11647716" cy="2743200"/>
        </p:xfrm>
        <a:graphic>
          <a:graphicData uri="http://schemas.openxmlformats.org/drawingml/2006/table">
            <a:tbl>
              <a:tblPr/>
              <a:tblGrid>
                <a:gridCol w="1480459">
                  <a:extLst>
                    <a:ext uri="{9D8B030D-6E8A-4147-A177-3AD203B41FA5}">
                      <a16:colId xmlns:a16="http://schemas.microsoft.com/office/drawing/2014/main" val="184126506"/>
                    </a:ext>
                  </a:extLst>
                </a:gridCol>
                <a:gridCol w="3374571">
                  <a:extLst>
                    <a:ext uri="{9D8B030D-6E8A-4147-A177-3AD203B41FA5}">
                      <a16:colId xmlns:a16="http://schemas.microsoft.com/office/drawing/2014/main" val="3838398060"/>
                    </a:ext>
                  </a:extLst>
                </a:gridCol>
                <a:gridCol w="6792686">
                  <a:extLst>
                    <a:ext uri="{9D8B030D-6E8A-4147-A177-3AD203B41FA5}">
                      <a16:colId xmlns:a16="http://schemas.microsoft.com/office/drawing/2014/main" val="4974086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2400" b="1" dirty="0"/>
                        <a:t>Year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Milestone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Description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900734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2026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Sys.3 Generation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Extract integration &amp; interface requirements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26742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2027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Sys.4 Test Case Engine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Simulation-driven integration testing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1782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2028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Code Synthesis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Generate Rust/C++ from validated Sys.5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27878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2029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HIL/SIL Loop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Closed-loop scenario refinement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9095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2030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Embedded Feedback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Full DevOps + telemetry learning loop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05745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44CA2C9-7135-E83E-78CC-A79F3ABF3634}"/>
              </a:ext>
            </a:extLst>
          </p:cNvPr>
          <p:cNvSpPr txBox="1"/>
          <p:nvPr/>
        </p:nvSpPr>
        <p:spPr>
          <a:xfrm>
            <a:off x="0" y="5221539"/>
            <a:ext cx="115805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🎯 AgentX evolves from document generator → full-lifecycle DevOps automation platform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9073095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8FFD2E-EDE3-9FEF-A180-65A6996E0C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8C7FA5F5-3508-2BD8-DE0D-E97D0C9E40D6}"/>
              </a:ext>
            </a:extLst>
          </p:cNvPr>
          <p:cNvSpPr txBox="1"/>
          <p:nvPr/>
        </p:nvSpPr>
        <p:spPr>
          <a:xfrm>
            <a:off x="43541" y="87086"/>
            <a:ext cx="7162802" cy="903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Platform Expansion — Aerospace, Health, Defense</a:t>
            </a:r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71819CB-7C08-9EAA-9255-E2417BBFC8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483746"/>
            <a:ext cx="11473543" cy="501675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2400" dirty="0"/>
              <a:t>🎯 </a:t>
            </a:r>
            <a:r>
              <a:rPr lang="en-IN" sz="2400" b="1" dirty="0"/>
              <a:t>New Domain Targets</a:t>
            </a:r>
          </a:p>
          <a:p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b="1" dirty="0"/>
              <a:t>Aerospace</a:t>
            </a:r>
            <a:r>
              <a:rPr lang="en-IN" sz="2000" dirty="0"/>
              <a:t>: Cert-first system design (DO-178C, MBSE driven)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b="1" dirty="0"/>
              <a:t>Healthcare</a:t>
            </a:r>
            <a:r>
              <a:rPr lang="en-IN" sz="2000" dirty="0"/>
              <a:t>: FDA-traceable design control &amp; testing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b="1" dirty="0"/>
              <a:t>Defense</a:t>
            </a:r>
            <a:r>
              <a:rPr lang="en-IN" sz="2000" dirty="0"/>
              <a:t>: Sandbox BYOM agents for MILS workflows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🔁 </a:t>
            </a:r>
            <a:r>
              <a:rPr lang="en-IN" sz="2400" b="1" dirty="0"/>
              <a:t>Expansion Path</a:t>
            </a:r>
          </a:p>
          <a:p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Plugin Orchestration (adaptable flows)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APIs for ALM/MBSE integration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Licensing + Agent Marketplace for partner deployment</a:t>
            </a:r>
          </a:p>
        </p:txBody>
      </p:sp>
    </p:spTree>
    <p:extLst>
      <p:ext uri="{BB962C8B-B14F-4D97-AF65-F5344CB8AC3E}">
        <p14:creationId xmlns:p14="http://schemas.microsoft.com/office/powerpoint/2010/main" val="365566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B53E4-6B6B-33DA-6580-DF5A17A4D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864CA406-C4FE-886A-2B64-BB5F1B7213DE}"/>
              </a:ext>
            </a:extLst>
          </p:cNvPr>
          <p:cNvSpPr txBox="1"/>
          <p:nvPr/>
        </p:nvSpPr>
        <p:spPr>
          <a:xfrm>
            <a:off x="0" y="112144"/>
            <a:ext cx="6890657" cy="903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IN" dirty="0"/>
              <a:t>Support &amp; Deployment — </a:t>
            </a:r>
          </a:p>
          <a:p>
            <a:r>
              <a:rPr lang="en-IN" dirty="0"/>
              <a:t>Flexible, Responsive, Scalable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1D698C9-A9CF-6F3C-F8CC-734104ACD3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55145"/>
            <a:ext cx="11473543" cy="526297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2400" dirty="0"/>
              <a:t>🧰 </a:t>
            </a:r>
            <a:r>
              <a:rPr lang="en-IN" sz="2400" b="1" dirty="0"/>
              <a:t>Deployment Models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SaaS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VPC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On-Prem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Air-Gapped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🤖 </a:t>
            </a:r>
            <a:r>
              <a:rPr lang="en-IN" sz="2400" b="1" dirty="0"/>
              <a:t>Customer Support Architecture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5-person Deployment &amp; DevRel Team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Custom Chatbot Agent per tenant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48h SLA, guided onboarding, escalation path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🔐 </a:t>
            </a:r>
            <a:r>
              <a:rPr lang="en-IN" sz="2400" b="1" dirty="0"/>
              <a:t>Audit Logging &amp; Role-Based Actions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Full traceability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Regulatory exportability</a:t>
            </a:r>
          </a:p>
        </p:txBody>
      </p:sp>
    </p:spTree>
    <p:extLst>
      <p:ext uri="{BB962C8B-B14F-4D97-AF65-F5344CB8AC3E}">
        <p14:creationId xmlns:p14="http://schemas.microsoft.com/office/powerpoint/2010/main" val="8480460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256F6D-1F70-26BA-56A1-F43C4406F3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0F060EE5-2C62-466D-7717-5F5506991572}"/>
              </a:ext>
            </a:extLst>
          </p:cNvPr>
          <p:cNvSpPr txBox="1"/>
          <p:nvPr/>
        </p:nvSpPr>
        <p:spPr>
          <a:xfrm>
            <a:off x="30793" y="-786"/>
            <a:ext cx="7796036" cy="1067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Simulation &amp; MBSE — </a:t>
            </a:r>
          </a:p>
          <a:p>
            <a:r>
              <a:rPr lang="en-US" dirty="0"/>
              <a:t>Core of the Next-Gen Agent Loop</a:t>
            </a:r>
            <a:endParaRPr lang="en-I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8E8362A1-8182-D01D-C56A-1022FD55D5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51508"/>
            <a:ext cx="11473543" cy="415498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sz="2400" dirty="0"/>
              <a:t>🧠 </a:t>
            </a:r>
            <a:r>
              <a:rPr lang="en-IN" sz="2400" b="1" dirty="0"/>
              <a:t>Model-Based System Engineering (MBSE) Loop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Auto-generation: Capella, </a:t>
            </a:r>
            <a:r>
              <a:rPr lang="en-IN" sz="2400" dirty="0" err="1"/>
              <a:t>MagicDraw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Input ➝ Plant/UML Scenario ➝ Simulation ➝ Output Snapshot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🛠 </a:t>
            </a:r>
            <a:r>
              <a:rPr lang="en-IN" sz="2400" b="1" dirty="0" err="1"/>
              <a:t>Codegen</a:t>
            </a:r>
            <a:r>
              <a:rPr lang="en-IN" sz="2400" b="1" dirty="0"/>
              <a:t> Support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Formal logic ➝ function contracts (Rust/C++)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Multi-agent orchestration (separate for Gen, Judge, Memory)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🔁 </a:t>
            </a:r>
            <a:r>
              <a:rPr lang="en-IN" sz="2400" b="1" dirty="0"/>
              <a:t>GitOps + CI Loop</a:t>
            </a: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All simulation + MBSE artifacts committed with trace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Built-in audit for every step</a:t>
            </a:r>
          </a:p>
        </p:txBody>
      </p:sp>
    </p:spTree>
    <p:extLst>
      <p:ext uri="{BB962C8B-B14F-4D97-AF65-F5344CB8AC3E}">
        <p14:creationId xmlns:p14="http://schemas.microsoft.com/office/powerpoint/2010/main" val="21401876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F2097A-217E-F840-9412-243B47139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3EA2AADB-5C6B-D153-080F-CBD4FB669862}"/>
              </a:ext>
            </a:extLst>
          </p:cNvPr>
          <p:cNvSpPr txBox="1"/>
          <p:nvPr/>
        </p:nvSpPr>
        <p:spPr>
          <a:xfrm>
            <a:off x="30793" y="-786"/>
            <a:ext cx="1016912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IN" dirty="0"/>
              <a:t>Customer Journey — End-to-End Experience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FFE5270-A6A4-E7B4-E841-06A95E2A81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13774"/>
            <a:ext cx="12161207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Upload chaotic input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Planner segments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Generator proposes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Judge applies thresholds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Memory adapts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GitOps-ready export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B7F91-7B45-45F5-B52E-2040DB8ABBC1}"/>
              </a:ext>
            </a:extLst>
          </p:cNvPr>
          <p:cNvSpPr txBox="1"/>
          <p:nvPr/>
        </p:nvSpPr>
        <p:spPr>
          <a:xfrm>
            <a:off x="30793" y="5648935"/>
            <a:ext cx="61885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💬 "Saved us 4 weeks + 3 reviews" — OEM Pilot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01137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49705" y="6160957"/>
            <a:ext cx="2773180" cy="4347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IN" sz="1600" dirty="0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84039"/>
            <a:ext cx="10417629" cy="954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From Chaos to Clarity – The Core Problem in Engineering Today</a:t>
            </a:r>
            <a:endParaRPr lang="en-I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DCA243-473F-517A-0236-7EE1839224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86" y="1295429"/>
            <a:ext cx="12104914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Engineering teams waste 3–4 months turning unstructured input into system requirements and test cases — only for 70% to be reworked.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❌ Manual reviews, low traceability, no reuse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❌ No IREB/ASPICE automation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❌ Zero integration with DevOps or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GitOps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pipelines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❌ No feedback learning from user edits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🎯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Problem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: Broken workflows are bottlenecks in safety-critical SDV development.</a:t>
            </a:r>
          </a:p>
        </p:txBody>
      </p:sp>
    </p:spTree>
    <p:extLst>
      <p:ext uri="{BB962C8B-B14F-4D97-AF65-F5344CB8AC3E}">
        <p14:creationId xmlns:p14="http://schemas.microsoft.com/office/powerpoint/2010/main" val="1941149288"/>
      </p:ext>
    </p:extLst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883FE-5A00-7A67-3E85-99DCAA7F8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01CA64F5-E489-9CA8-C13D-7F2FEAD89C86}"/>
              </a:ext>
            </a:extLst>
          </p:cNvPr>
          <p:cNvSpPr txBox="1"/>
          <p:nvPr/>
        </p:nvSpPr>
        <p:spPr>
          <a:xfrm>
            <a:off x="30793" y="-786"/>
            <a:ext cx="77524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IN" dirty="0"/>
              <a:t>Demo Results — OEM Validated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8BC9978-D668-998C-B1B2-3EDC0DFB96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3744"/>
            <a:ext cx="1178922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Supports: PDF, Jira XML, DOCX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Gen Time: 6 min for 80+ requirements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IREB Score: 92%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Edit Reuse Accuracy: 85%+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cs typeface="Arial" panose="020B0604020202020204" pitchFamily="34" charset="0"/>
              </a:rPr>
              <a:t>UAT Testcase Gen: 1–2 min per cluster</a:t>
            </a:r>
          </a:p>
        </p:txBody>
      </p:sp>
    </p:spTree>
    <p:extLst>
      <p:ext uri="{BB962C8B-B14F-4D97-AF65-F5344CB8AC3E}">
        <p14:creationId xmlns:p14="http://schemas.microsoft.com/office/powerpoint/2010/main" val="21935952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D59313-E323-769B-25A0-7D0A111EC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Box 96">
            <a:extLst>
              <a:ext uri="{FF2B5EF4-FFF2-40B4-BE49-F238E27FC236}">
                <a16:creationId xmlns:a16="http://schemas.microsoft.com/office/drawing/2014/main" id="{09F37E78-24D1-CAFA-51B9-4C2E4C91B71B}"/>
              </a:ext>
            </a:extLst>
          </p:cNvPr>
          <p:cNvSpPr txBox="1"/>
          <p:nvPr/>
        </p:nvSpPr>
        <p:spPr>
          <a:xfrm>
            <a:off x="0" y="25969"/>
            <a:ext cx="671982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IN" dirty="0"/>
              <a:t>Why AgentX Will Win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13253E1-CA3A-F92A-76BA-EED2A0DE8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076376"/>
              </p:ext>
            </p:extLst>
          </p:nvPr>
        </p:nvGraphicFramePr>
        <p:xfrm>
          <a:off x="152400" y="1142706"/>
          <a:ext cx="10515600" cy="320040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33620109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73535020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2400" b="1" dirty="0"/>
                        <a:t>Judging Criteria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Status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98227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Validated Need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 OEM LOIs + surveys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441837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MVP Working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 GitHub + </a:t>
                      </a:r>
                      <a:r>
                        <a:rPr lang="en-IN" sz="2400" dirty="0" err="1"/>
                        <a:t>HuggingFace</a:t>
                      </a:r>
                      <a:endParaRPr lang="en-IN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796097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Defensible Tech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 Multi-agent + GitOps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28550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Compliance/AI Fusion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 IREB, ASPICE judged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19026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Team Execution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 Domain, GTM, LLM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7880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Revenue + Impact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✅ $10M ARR path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102154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5481572-60C8-F11E-6351-DF6E9D3A682F}"/>
              </a:ext>
            </a:extLst>
          </p:cNvPr>
          <p:cNvSpPr txBox="1"/>
          <p:nvPr/>
        </p:nvSpPr>
        <p:spPr>
          <a:xfrm>
            <a:off x="152399" y="4963378"/>
            <a:ext cx="75220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🌟 Let’s build the world’s most trusted AI agent platform.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635105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usy highway at night&#10;&#10;Description automatically generated with medium confidence">
            <a:extLst>
              <a:ext uri="{FF2B5EF4-FFF2-40B4-BE49-F238E27FC236}">
                <a16:creationId xmlns:a16="http://schemas.microsoft.com/office/drawing/2014/main" id="{1802A959-581A-009C-0C8B-00A862AA2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008AD7-68F0-66CB-9C67-429ADDF6EDF7}"/>
              </a:ext>
            </a:extLst>
          </p:cNvPr>
          <p:cNvSpPr/>
          <p:nvPr/>
        </p:nvSpPr>
        <p:spPr>
          <a:xfrm>
            <a:off x="426289" y="3217653"/>
            <a:ext cx="8381380" cy="3398808"/>
          </a:xfrm>
          <a:prstGeom prst="rect">
            <a:avLst/>
          </a:pr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marL="347663" marR="0" algn="just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u="sng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About Onward Technologies</a:t>
            </a:r>
            <a:endParaRPr lang="en-US" b="1" u="sng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7663" marR="0" algn="just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endParaRPr lang="en-US" sz="1600" b="1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7663" marR="0" algn="just">
              <a:lnSpc>
                <a:spcPct val="112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Onward Technologies (</a:t>
            </a:r>
            <a:r>
              <a:rPr lang="en-US" sz="1600" b="1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</a:rPr>
              <a:t>ONWARDTEC</a:t>
            </a:r>
            <a:r>
              <a:rPr lang="en-US" sz="1600" b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NSE) is a software outsourcing company specializing in digital and ER&amp;D services. We help global OEMs improve speed to market, accelerate innovation, and maximize returns on their R&amp;D investments. Headquartered in Mumbai, India, we are also an employer of choice driving positive change as a responsible corporate citizen. With over 2800 employees across 14 offices in 6 countries and offshore development centers in India, we support multiple businesses in Transportation, Mobility, Industrial Products, Heavy Machinery and Healthcare verticals. </a:t>
            </a:r>
          </a:p>
        </p:txBody>
      </p:sp>
      <p:pic>
        <p:nvPicPr>
          <p:cNvPr id="8" name="Picture 7" descr="Shape&#10;&#10;Description automatically generated with low confidence">
            <a:hlinkClick r:id="rId4"/>
            <a:extLst>
              <a:ext uri="{FF2B5EF4-FFF2-40B4-BE49-F238E27FC236}">
                <a16:creationId xmlns:a16="http://schemas.microsoft.com/office/drawing/2014/main" id="{E1733AD2-22D2-F523-3AD7-1E39662454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373" y="5994170"/>
            <a:ext cx="495374" cy="49537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CB4728-ECF3-BD95-D017-75AD48D4C01D}"/>
              </a:ext>
            </a:extLst>
          </p:cNvPr>
          <p:cNvSpPr txBox="1"/>
          <p:nvPr/>
        </p:nvSpPr>
        <p:spPr>
          <a:xfrm>
            <a:off x="4109480" y="383875"/>
            <a:ext cx="463252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7200" i="1">
                <a:solidFill>
                  <a:schemeClr val="bg1"/>
                </a:solidFill>
                <a:cs typeface="Calibri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273578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036299" cy="72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sz="3600" dirty="0"/>
              <a:t>25 Engineers. 4 Months. 70% Errors. Every Release.</a:t>
            </a:r>
            <a:endParaRPr lang="en-IN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D6BA4C-8ED9-8672-1454-76F97DC270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852329"/>
            <a:ext cx="11887200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🚨 The Real Cost of Manual Engineering</a:t>
            </a:r>
          </a:p>
          <a:p>
            <a:endParaRPr lang="en-US" sz="2400" dirty="0"/>
          </a:p>
          <a:p>
            <a:r>
              <a:rPr lang="en-US" sz="2400" b="1" dirty="0"/>
              <a:t>Before AgentX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25 engineers manually decode input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4 months to write specs/test cases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70% errors found in reviews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0% reuse across similar projects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/>
              <a:t>After AgentX</a:t>
            </a:r>
            <a:br>
              <a:rPr lang="en-US" sz="2400" dirty="0"/>
            </a:br>
            <a:r>
              <a:rPr lang="en-US" sz="2400" dirty="0"/>
              <a:t>✅ Upload → Generate → Judge → Deploy</a:t>
            </a:r>
            <a:br>
              <a:rPr lang="en-US" sz="2400" dirty="0"/>
            </a:br>
            <a:r>
              <a:rPr lang="en-US" sz="2400" dirty="0"/>
              <a:t>✅ 80% faster, 92% IREB-compliance</a:t>
            </a:r>
            <a:br>
              <a:rPr lang="en-US" sz="2400" dirty="0"/>
            </a:br>
            <a:r>
              <a:rPr lang="en-US" sz="2400" dirty="0"/>
              <a:t>✅ Deployed in OEM pilot teams</a:t>
            </a:r>
          </a:p>
          <a:p>
            <a:endParaRPr lang="en-US" sz="2400" dirty="0"/>
          </a:p>
          <a:p>
            <a:r>
              <a:rPr lang="en-US" sz="2400" dirty="0"/>
              <a:t>🧠 </a:t>
            </a:r>
            <a:r>
              <a:rPr lang="en-US" sz="2400" b="1" dirty="0"/>
              <a:t>AgentX = not just AI</a:t>
            </a:r>
            <a:r>
              <a:rPr lang="en-US" sz="2400" dirty="0"/>
              <a:t> — it's a new way to engineer.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3224848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E05C9-10A2-4C8C-910C-094A5664D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3587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defTabSz="913891" eaLnBrk="0" hangingPunct="0"/>
            <a:r>
              <a:rPr lang="en-US" sz="3800" b="1" dirty="0">
                <a:solidFill>
                  <a:srgbClr val="2E67B2"/>
                </a:solidFill>
                <a:latin typeface="+mn-lt"/>
                <a:ea typeface="Calibri Bold" panose="020F0702030404030204" pitchFamily="34" charset="0"/>
                <a:cs typeface="Arial" panose="020B0604020202020204" pitchFamily="34" charset="0"/>
              </a:rPr>
              <a:t>Where It Hurts — Manual Methods Are Failing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BBD2091-17CB-0E9D-72FA-59C39804E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524310"/>
              </p:ext>
            </p:extLst>
          </p:nvPr>
        </p:nvGraphicFramePr>
        <p:xfrm>
          <a:off x="326570" y="1737065"/>
          <a:ext cx="11549743" cy="3096192"/>
        </p:xfrm>
        <a:graphic>
          <a:graphicData uri="http://schemas.openxmlformats.org/drawingml/2006/table">
            <a:tbl>
              <a:tblPr/>
              <a:tblGrid>
                <a:gridCol w="4164942">
                  <a:extLst>
                    <a:ext uri="{9D8B030D-6E8A-4147-A177-3AD203B41FA5}">
                      <a16:colId xmlns:a16="http://schemas.microsoft.com/office/drawing/2014/main" val="2742467617"/>
                    </a:ext>
                  </a:extLst>
                </a:gridCol>
                <a:gridCol w="2230826">
                  <a:extLst>
                    <a:ext uri="{9D8B030D-6E8A-4147-A177-3AD203B41FA5}">
                      <a16:colId xmlns:a16="http://schemas.microsoft.com/office/drawing/2014/main" val="74853616"/>
                    </a:ext>
                  </a:extLst>
                </a:gridCol>
                <a:gridCol w="5153975">
                  <a:extLst>
                    <a:ext uri="{9D8B030D-6E8A-4147-A177-3AD203B41FA5}">
                      <a16:colId xmlns:a16="http://schemas.microsoft.com/office/drawing/2014/main" val="3499372131"/>
                    </a:ext>
                  </a:extLst>
                </a:gridCol>
              </a:tblGrid>
              <a:tr h="516032">
                <a:tc>
                  <a:txBody>
                    <a:bodyPr/>
                    <a:lstStyle/>
                    <a:p>
                      <a:r>
                        <a:rPr lang="en-IN" sz="2400" b="1" dirty="0"/>
                        <a:t>Activity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Timeframe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b="1" dirty="0"/>
                        <a:t>Pain Point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0649687"/>
                  </a:ext>
                </a:extLst>
              </a:tr>
              <a:tr h="516032">
                <a:tc>
                  <a:txBody>
                    <a:bodyPr/>
                    <a:lstStyle/>
                    <a:p>
                      <a:r>
                        <a:rPr lang="en-IN" sz="2400" dirty="0"/>
                        <a:t>Customer </a:t>
                      </a:r>
                      <a:r>
                        <a:rPr lang="en-IN" sz="2400" dirty="0" err="1"/>
                        <a:t>Req</a:t>
                      </a:r>
                      <a:r>
                        <a:rPr lang="en-IN" sz="2400" dirty="0"/>
                        <a:t> → Sys. </a:t>
                      </a:r>
                      <a:r>
                        <a:rPr lang="en-IN" sz="2400" dirty="0" err="1"/>
                        <a:t>Req</a:t>
                      </a:r>
                      <a:endParaRPr lang="en-IN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4–6 weeks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Manual parsing, inconsistent formats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4768049"/>
                  </a:ext>
                </a:extLst>
              </a:tr>
              <a:tr h="516032">
                <a:tc>
                  <a:txBody>
                    <a:bodyPr/>
                    <a:lstStyle/>
                    <a:p>
                      <a:r>
                        <a:rPr lang="en-IN" sz="2400" dirty="0"/>
                        <a:t>Sys. </a:t>
                      </a:r>
                      <a:r>
                        <a:rPr lang="en-IN" sz="2400" dirty="0" err="1"/>
                        <a:t>Req</a:t>
                      </a:r>
                      <a:r>
                        <a:rPr lang="en-IN" sz="2400" dirty="0"/>
                        <a:t> → Testcase Mapping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2–4 weeks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No automation, poor traceability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5405666"/>
                  </a:ext>
                </a:extLst>
              </a:tr>
              <a:tr h="516032">
                <a:tc>
                  <a:txBody>
                    <a:bodyPr/>
                    <a:lstStyle/>
                    <a:p>
                      <a:r>
                        <a:rPr lang="en-IN" sz="2400"/>
                        <a:t>Compliance Review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2–3 weeks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Manual checklists, no live feedback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9920280"/>
                  </a:ext>
                </a:extLst>
              </a:tr>
              <a:tr h="516032">
                <a:tc>
                  <a:txBody>
                    <a:bodyPr/>
                    <a:lstStyle/>
                    <a:p>
                      <a:r>
                        <a:rPr lang="en-IN" sz="2400"/>
                        <a:t>Edit Impact on Quality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No change tracking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6260326"/>
                  </a:ext>
                </a:extLst>
              </a:tr>
              <a:tr h="516032">
                <a:tc>
                  <a:txBody>
                    <a:bodyPr/>
                    <a:lstStyle/>
                    <a:p>
                      <a:r>
                        <a:rPr lang="en-IN" sz="2400"/>
                        <a:t>Team Alignment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Weeks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Excel/email chaos, fragmented tools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8387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5926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036299" cy="72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3600" b="1">
                <a:solidFill>
                  <a:srgbClr val="2E67B2"/>
                </a:solidFill>
                <a:latin typeface="Arial" panose="020B0604020202020204" pitchFamily="34" charset="0"/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sz="4000" dirty="0"/>
              <a:t>Who Needs AgentX — And Why Now?</a:t>
            </a:r>
            <a:endParaRPr lang="en-IN" sz="4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918421-78AF-222B-7A01-2E4AE49C87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743" y="906979"/>
            <a:ext cx="11636829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sz="2400" dirty="0"/>
              <a:t>🎯 </a:t>
            </a:r>
            <a:r>
              <a:rPr lang="en-IN" sz="2400" b="1" dirty="0"/>
              <a:t>Personas &amp; Needs</a:t>
            </a: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System Engineers: Structured, editable outputs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QA Leads: Auto-generated, traceable test cases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PMs: Visibility + compliance confidence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Regulators: Audit-ready exports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📈 </a:t>
            </a:r>
            <a:r>
              <a:rPr lang="en-IN" sz="2400" b="1" dirty="0"/>
              <a:t>Market Opportunity</a:t>
            </a: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TAM: $50B+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SAM: $12B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SOM: $500M AI </a:t>
            </a:r>
            <a:r>
              <a:rPr lang="en-IN" sz="2400" dirty="0" err="1"/>
              <a:t>Req</a:t>
            </a:r>
            <a:r>
              <a:rPr lang="en-IN" sz="2400" dirty="0"/>
              <a:t>/Test beachhead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⚠️ </a:t>
            </a:r>
            <a:r>
              <a:rPr lang="en-IN" sz="2400" b="1" dirty="0"/>
              <a:t>Why Now?</a:t>
            </a:r>
            <a:endParaRPr lang="en-IN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SDVs are mainstream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Compliance overhead is exploding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err="1"/>
              <a:t>GenAI</a:t>
            </a:r>
            <a:r>
              <a:rPr lang="en-IN" sz="2400" dirty="0"/>
              <a:t> + GitOps = perfect storm</a:t>
            </a:r>
          </a:p>
        </p:txBody>
      </p:sp>
    </p:spTree>
    <p:extLst>
      <p:ext uri="{BB962C8B-B14F-4D97-AF65-F5344CB8AC3E}">
        <p14:creationId xmlns:p14="http://schemas.microsoft.com/office/powerpoint/2010/main" val="954460201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68490" y="6168788"/>
            <a:ext cx="3002508" cy="4640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IN" sz="1600" dirty="0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108978"/>
            <a:ext cx="11037549" cy="10960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3600" b="1">
                <a:solidFill>
                  <a:srgbClr val="2E67B2"/>
                </a:solidFill>
                <a:latin typeface="Arial" panose="020B0604020202020204" pitchFamily="34" charset="0"/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sz="4000" dirty="0"/>
              <a:t>Proof of Demand — </a:t>
            </a:r>
          </a:p>
          <a:p>
            <a:r>
              <a:rPr lang="en-US" sz="4000" dirty="0"/>
              <a:t>OEMs and Tier-1s Are Already Asking for It</a:t>
            </a:r>
            <a:endParaRPr lang="en-IN" sz="4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2947D2-C671-A8DF-6EE6-0584D225B3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972" y="1720840"/>
            <a:ext cx="11636829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📊 What We have Captured:</a:t>
            </a:r>
          </a:p>
          <a:p>
            <a:endParaRPr lang="en-US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4 OEM and Tier-1 pilot LOIs secured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78% engineers want AI-assisted workflows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Git-native outputs requested in pilot interviews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70% manual effort reduction in sandbox trials</a:t>
            </a:r>
          </a:p>
        </p:txBody>
      </p:sp>
    </p:spTree>
    <p:extLst>
      <p:ext uri="{BB962C8B-B14F-4D97-AF65-F5344CB8AC3E}">
        <p14:creationId xmlns:p14="http://schemas.microsoft.com/office/powerpoint/2010/main" val="3191912495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76200"/>
            <a:ext cx="11016343" cy="1001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latin typeface="Arial" panose="020B0604020202020204" pitchFamily="34" charset="0"/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Introducing AgentX — </a:t>
            </a:r>
          </a:p>
          <a:p>
            <a:r>
              <a:rPr lang="en-US" dirty="0"/>
              <a:t>A Purpose-Built Multi-Agent System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07963B-5F25-A8A6-847A-2B1EF875B6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76485"/>
            <a:ext cx="12006943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sz="2400" dirty="0"/>
              <a:t>💡 AgentX transforms chaos into validated output:</a:t>
            </a:r>
          </a:p>
          <a:p>
            <a:endParaRPr lang="en-IN" sz="2400" dirty="0"/>
          </a:p>
          <a:p>
            <a:r>
              <a:rPr lang="en-IN" sz="2400" dirty="0"/>
              <a:t>🧠 Capabilities:</a:t>
            </a:r>
          </a:p>
          <a:p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Generate Sys.1–Sys.2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Auto-generate Sys.5 test cases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Judge for IREB/UAT compliance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Self-improve through memory</a:t>
            </a:r>
          </a:p>
          <a:p>
            <a:pPr marL="799846" lvl="1" indent="-3429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799846" lvl="1" indent="-342900">
              <a:buFont typeface="Arial" panose="020B0604020202020204" pitchFamily="34" charset="0"/>
              <a:buChar char="•"/>
            </a:pPr>
            <a:r>
              <a:rPr lang="en-IN" sz="2400" dirty="0"/>
              <a:t>Native GitOps + Jira integration</a:t>
            </a:r>
          </a:p>
          <a:p>
            <a:pPr marL="34290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altLang="en-US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836854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3">
            <a:extLst>
              <a:ext uri="{FF2B5EF4-FFF2-40B4-BE49-F238E27FC236}">
                <a16:creationId xmlns:a16="http://schemas.microsoft.com/office/drawing/2014/main" id="{72F1CC8A-C756-4A16-ABDE-AC5FFFBB3E90}"/>
              </a:ext>
            </a:extLst>
          </p:cNvPr>
          <p:cNvSpPr txBox="1">
            <a:spLocks/>
          </p:cNvSpPr>
          <p:nvPr/>
        </p:nvSpPr>
        <p:spPr>
          <a:xfrm>
            <a:off x="0" y="20556"/>
            <a:ext cx="11036299" cy="72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eaLnBrk="0" hangingPunct="0">
              <a:lnSpc>
                <a:spcPct val="90000"/>
              </a:lnSpc>
              <a:spcBef>
                <a:spcPct val="0"/>
              </a:spcBef>
              <a:buNone/>
              <a:defRPr sz="4000" b="1">
                <a:solidFill>
                  <a:srgbClr val="2E67B2"/>
                </a:solidFill>
                <a:ea typeface="Calibri Bold" panose="020F0702030404030204" pitchFamily="34" charset="0"/>
                <a:cs typeface="Arial" panose="020B0604020202020204" pitchFamily="34" charset="0"/>
              </a:defRPr>
            </a:lvl1pPr>
            <a:lvl2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2pPr>
            <a:lvl3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3pPr>
            <a:lvl4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4pPr>
            <a:lvl5pPr eaLnBrk="0" hangingPunct="0">
              <a:lnSpc>
                <a:spcPct val="90000"/>
              </a:lnSpc>
              <a:defRPr sz="2000" b="1">
                <a:solidFill>
                  <a:srgbClr val="2E67B2"/>
                </a:solidFill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2E67B2"/>
                </a:solidFill>
              </a:defRPr>
            </a:lvl9pPr>
          </a:lstStyle>
          <a:p>
            <a:r>
              <a:rPr lang="en-US" dirty="0"/>
              <a:t>What AgentX Looks Like in Action</a:t>
            </a:r>
            <a:endParaRPr lang="en-I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DDA7FD-69EE-989F-A0E7-069FD35DF7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39422"/>
            <a:ext cx="11549743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sz="2400" dirty="0"/>
              <a:t>🖼 Flow Summary:</a:t>
            </a:r>
          </a:p>
          <a:p>
            <a:endParaRPr lang="en-IN" sz="2400" dirty="0"/>
          </a:p>
          <a:p>
            <a:pPr marL="914146" lvl="1" indent="-457200">
              <a:buFont typeface="+mj-lt"/>
              <a:buAutoNum type="arabicPeriod"/>
            </a:pPr>
            <a:r>
              <a:rPr lang="en-IN" sz="2400" dirty="0"/>
              <a:t>Upload input (PDFs, Jira XML)</a:t>
            </a:r>
          </a:p>
          <a:p>
            <a:pPr marL="914146" lvl="1" indent="-457200">
              <a:buFont typeface="+mj-lt"/>
              <a:buAutoNum type="arabicPeriod"/>
            </a:pPr>
            <a:endParaRPr lang="en-IN" sz="2400" dirty="0"/>
          </a:p>
          <a:p>
            <a:pPr marL="914146" lvl="1" indent="-457200">
              <a:buFont typeface="+mj-lt"/>
              <a:buAutoNum type="arabicPeriod"/>
            </a:pPr>
            <a:r>
              <a:rPr lang="en-IN" sz="2400" dirty="0"/>
              <a:t>Planner segments content</a:t>
            </a:r>
          </a:p>
          <a:p>
            <a:pPr marL="914146" lvl="1" indent="-457200">
              <a:buFont typeface="+mj-lt"/>
              <a:buAutoNum type="arabicPeriod"/>
            </a:pPr>
            <a:endParaRPr lang="en-IN" sz="2400" dirty="0"/>
          </a:p>
          <a:p>
            <a:pPr marL="914146" lvl="1" indent="-457200">
              <a:buFont typeface="+mj-lt"/>
              <a:buAutoNum type="arabicPeriod"/>
            </a:pPr>
            <a:r>
              <a:rPr lang="en-IN" sz="2400" dirty="0"/>
              <a:t>Generator proposes requirements</a:t>
            </a:r>
          </a:p>
          <a:p>
            <a:pPr marL="914146" lvl="1" indent="-457200">
              <a:buFont typeface="+mj-lt"/>
              <a:buAutoNum type="arabicPeriod"/>
            </a:pPr>
            <a:endParaRPr lang="en-IN" sz="2400" dirty="0"/>
          </a:p>
          <a:p>
            <a:pPr marL="914146" lvl="1" indent="-457200">
              <a:buFont typeface="+mj-lt"/>
              <a:buAutoNum type="arabicPeriod"/>
            </a:pPr>
            <a:r>
              <a:rPr lang="en-IN" sz="2400" dirty="0"/>
              <a:t>Judge scores and flags</a:t>
            </a:r>
          </a:p>
          <a:p>
            <a:pPr marL="914146" lvl="1" indent="-457200">
              <a:buFont typeface="+mj-lt"/>
              <a:buAutoNum type="arabicPeriod"/>
            </a:pPr>
            <a:endParaRPr lang="en-IN" sz="2400" dirty="0"/>
          </a:p>
          <a:p>
            <a:pPr marL="914146" lvl="1" indent="-457200">
              <a:buFont typeface="+mj-lt"/>
              <a:buAutoNum type="arabicPeriod"/>
            </a:pPr>
            <a:r>
              <a:rPr lang="en-IN" sz="2400" dirty="0"/>
              <a:t>Memory learns from edits</a:t>
            </a:r>
          </a:p>
          <a:p>
            <a:pPr marL="914146" lvl="1" indent="-457200">
              <a:buFont typeface="+mj-lt"/>
              <a:buAutoNum type="arabicPeriod"/>
            </a:pPr>
            <a:endParaRPr lang="en-IN" sz="2400" dirty="0"/>
          </a:p>
          <a:p>
            <a:pPr marL="914146" lvl="1" indent="-457200">
              <a:buFont typeface="+mj-lt"/>
              <a:buAutoNum type="arabicPeriod"/>
            </a:pPr>
            <a:r>
              <a:rPr lang="en-IN" sz="2400" dirty="0"/>
              <a:t>GitOps export</a:t>
            </a:r>
          </a:p>
          <a:p>
            <a:pPr>
              <a:buFont typeface="+mj-lt"/>
              <a:buAutoNum type="arabicPeriod"/>
            </a:pPr>
            <a:endParaRPr lang="en-IN" sz="2400" dirty="0"/>
          </a:p>
          <a:p>
            <a:r>
              <a:rPr lang="en-IN" sz="2400" dirty="0"/>
              <a:t>📍 Real demo validated by 3 OEMs</a:t>
            </a:r>
          </a:p>
        </p:txBody>
      </p:sp>
    </p:spTree>
    <p:extLst>
      <p:ext uri="{BB962C8B-B14F-4D97-AF65-F5344CB8AC3E}">
        <p14:creationId xmlns:p14="http://schemas.microsoft.com/office/powerpoint/2010/main" val="3264726742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997E6F3E74144D8EAFC672F17A0AC7" ma:contentTypeVersion="11" ma:contentTypeDescription="Create a new document." ma:contentTypeScope="" ma:versionID="97509d8838ce9ab51356667ca5c4357f">
  <xsd:schema xmlns:xsd="http://www.w3.org/2001/XMLSchema" xmlns:xs="http://www.w3.org/2001/XMLSchema" xmlns:p="http://schemas.microsoft.com/office/2006/metadata/properties" xmlns:ns3="b82a2b42-7dba-4663-8a0c-023a6ac98e7c" xmlns:ns4="c289a065-759b-4d4a-8042-d9bedf1b833d" targetNamespace="http://schemas.microsoft.com/office/2006/metadata/properties" ma:root="true" ma:fieldsID="ef33e61f4e52317b47554b6f50deb041" ns3:_="" ns4:_="">
    <xsd:import namespace="b82a2b42-7dba-4663-8a0c-023a6ac98e7c"/>
    <xsd:import namespace="c289a065-759b-4d4a-8042-d9bedf1b833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2a2b42-7dba-4663-8a0c-023a6ac98e7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89a065-759b-4d4a-8042-d9bedf1b833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9DC62DB-3B59-4296-BCCC-7C409B77EEE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AA3107A-6EF9-45D3-95D5-CFB58AE8BC9A}">
  <ds:schemaRefs>
    <ds:schemaRef ds:uri="b82a2b42-7dba-4663-8a0c-023a6ac98e7c"/>
    <ds:schemaRef ds:uri="c289a065-759b-4d4a-8042-d9bedf1b833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6AFA217-98D4-406B-8AF2-1566E797B25F}">
  <ds:schemaRefs>
    <ds:schemaRef ds:uri="b82a2b42-7dba-4663-8a0c-023a6ac98e7c"/>
    <ds:schemaRef ds:uri="c289a065-759b-4d4a-8042-d9bedf1b833d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8251</TotalTime>
  <Words>1809</Words>
  <Application>Microsoft Office PowerPoint</Application>
  <PresentationFormat>Widescreen</PresentationFormat>
  <Paragraphs>469</Paragraphs>
  <Slides>32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Calibri Light</vt:lpstr>
      <vt:lpstr>Roboto</vt:lpstr>
      <vt:lpstr>Office Theme</vt:lpstr>
      <vt:lpstr>PowerPoint Presentation</vt:lpstr>
      <vt:lpstr>AgentX: LLM Agents for Intelligent Requirements  &amp; Test Case Automation</vt:lpstr>
      <vt:lpstr>PowerPoint Presentation</vt:lpstr>
      <vt:lpstr>PowerPoint Presentation</vt:lpstr>
      <vt:lpstr>Where It Hurts — Manual Methods Are Failing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Go-To-Market Strategy —  From Pilots to Scale</vt:lpstr>
      <vt:lpstr>Revenue Model — Tiered with Add-Ons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Archit</dc:creator>
  <cp:lastModifiedBy>Ranjit Jagtap</cp:lastModifiedBy>
  <cp:revision>214</cp:revision>
  <cp:lastPrinted>2023-02-07T08:39:11Z</cp:lastPrinted>
  <dcterms:created xsi:type="dcterms:W3CDTF">2022-03-02T05:27:38Z</dcterms:created>
  <dcterms:modified xsi:type="dcterms:W3CDTF">2025-05-31T07:40:54Z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0x01010001997E6F3E74144D8EAFC672F17A0AC7</vt:lpwstr>
  </property>
</Properties>
</file>